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92" r:id="rId3"/>
    <p:sldId id="268" r:id="rId4"/>
    <p:sldId id="312" r:id="rId5"/>
    <p:sldId id="293" r:id="rId6"/>
    <p:sldId id="273" r:id="rId7"/>
    <p:sldId id="275" r:id="rId8"/>
    <p:sldId id="295" r:id="rId9"/>
    <p:sldId id="296" r:id="rId10"/>
    <p:sldId id="297" r:id="rId11"/>
    <p:sldId id="299" r:id="rId12"/>
    <p:sldId id="300" r:id="rId13"/>
    <p:sldId id="303" r:id="rId14"/>
    <p:sldId id="304" r:id="rId15"/>
    <p:sldId id="283" r:id="rId16"/>
    <p:sldId id="301" r:id="rId17"/>
    <p:sldId id="305" r:id="rId18"/>
    <p:sldId id="306" r:id="rId19"/>
    <p:sldId id="308" r:id="rId20"/>
    <p:sldId id="309" r:id="rId21"/>
    <p:sldId id="310" r:id="rId22"/>
    <p:sldId id="311" r:id="rId23"/>
    <p:sldId id="313" r:id="rId24"/>
    <p:sldId id="314" r:id="rId25"/>
    <p:sldId id="31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009"/>
    <a:srgbClr val="FFCC00"/>
    <a:srgbClr val="FFCC66"/>
    <a:srgbClr val="51CC34"/>
    <a:srgbClr val="FFFF66"/>
    <a:srgbClr val="FFFF99"/>
    <a:srgbClr val="21FFFF"/>
    <a:srgbClr val="333333"/>
    <a:srgbClr val="FAD6DD"/>
    <a:srgbClr val="F9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56" y="122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wa-A/YangYangPojangMacha_2023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p.ngii.go.kr/mi/emapApi/searchApiGuid.do" TargetMode="External"/><Relationship Id="rId4" Type="http://schemas.openxmlformats.org/officeDocument/2006/relationships/hyperlink" Target="https://map.ngii.go.kr/mn/mainPage.d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88032" y="-11672"/>
            <a:ext cx="8552149" cy="2573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spc="-150">
                <a:solidFill>
                  <a:schemeClr val="bg1"/>
                </a:solidFill>
              </a:rPr>
              <a:t>YANGYANG PojangMacha_2023</a:t>
            </a:r>
          </a:p>
          <a:p>
            <a:pPr>
              <a:lnSpc>
                <a:spcPct val="150000"/>
              </a:lnSpc>
            </a:pPr>
            <a:r>
              <a:rPr lang="ko-KR" altLang="en-US" sz="6000" b="1" spc="-150">
                <a:solidFill>
                  <a:schemeClr val="bg1"/>
                </a:solidFill>
              </a:rPr>
              <a:t>양양 포장마차</a:t>
            </a:r>
            <a:endParaRPr lang="en-US" altLang="ko-KR" sz="6000" b="1" spc="-15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447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https://github.com/Hwa-A/YangYangPojangMacha_2023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2617CFE-9262-3BD8-DE0C-69FE19B26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9564" y="2947162"/>
            <a:ext cx="3276837" cy="32768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메인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메인">
            <a:hlinkClick r:id="" action="ppaction://media"/>
            <a:extLst>
              <a:ext uri="{FF2B5EF4-FFF2-40B4-BE49-F238E27FC236}">
                <a16:creationId xmlns:a16="http://schemas.microsoft.com/office/drawing/2014/main" id="{F022DDE1-422E-87C5-A57F-2097A9A543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179" b="5864"/>
          <a:stretch/>
        </p:blipFill>
        <p:spPr>
          <a:xfrm>
            <a:off x="6621137" y="332296"/>
            <a:ext cx="3260725" cy="610065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BB19186-48E7-A433-B673-6248FD2DA416}"/>
              </a:ext>
            </a:extLst>
          </p:cNvPr>
          <p:cNvGrpSpPr/>
          <p:nvPr/>
        </p:nvGrpSpPr>
        <p:grpSpPr>
          <a:xfrm>
            <a:off x="2070161" y="1722801"/>
            <a:ext cx="3384260" cy="2759820"/>
            <a:chOff x="575745" y="1189662"/>
            <a:chExt cx="3384260" cy="25280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CF3489-E108-99EC-8B56-1D18495ACBF5}"/>
                </a:ext>
              </a:extLst>
            </p:cNvPr>
            <p:cNvSpPr txBox="1"/>
            <p:nvPr/>
          </p:nvSpPr>
          <p:spPr>
            <a:xfrm>
              <a:off x="575745" y="1189662"/>
              <a:ext cx="23791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1 .    </a:t>
              </a:r>
              <a:r>
                <a:rPr lang="ko-KR" altLang="en-US" sz="2800" b="1" spc="-300"/>
                <a:t>현 위치  이동 </a:t>
              </a:r>
              <a:endParaRPr lang="ko-KR" altLang="en-US" sz="2800" b="1" spc="-3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85DDD3-8FA0-076C-5E45-1D808EDA0E5F}"/>
                </a:ext>
              </a:extLst>
            </p:cNvPr>
            <p:cNvSpPr txBox="1"/>
            <p:nvPr/>
          </p:nvSpPr>
          <p:spPr>
            <a:xfrm>
              <a:off x="575745" y="1857955"/>
              <a:ext cx="1972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2 .    </a:t>
              </a:r>
              <a:r>
                <a:rPr lang="ko-KR" altLang="en-US" sz="2800" b="1" spc="-300"/>
                <a:t>주소  검색</a:t>
              </a:r>
              <a:endParaRPr lang="ko-KR" altLang="en-US" sz="2800" b="1" spc="-3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B93E4D-4B2E-B127-6478-DD76429C0A7F}"/>
                </a:ext>
              </a:extLst>
            </p:cNvPr>
            <p:cNvSpPr txBox="1"/>
            <p:nvPr/>
          </p:nvSpPr>
          <p:spPr>
            <a:xfrm>
              <a:off x="575745" y="2526248"/>
              <a:ext cx="3384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카테고리</a:t>
              </a:r>
              <a:r>
                <a:rPr lang="en-US" altLang="ko-KR" sz="2800" b="1" spc="-300"/>
                <a:t>  </a:t>
              </a:r>
              <a:r>
                <a:rPr lang="ko-KR" altLang="en-US" sz="2800" b="1" spc="-300"/>
                <a:t>별   필터링</a:t>
              </a:r>
              <a:endParaRPr lang="ko-KR" altLang="en-US" sz="2800" b="1" spc="-3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20D23B-BD81-500E-AD5F-558AAF66A2C3}"/>
                </a:ext>
              </a:extLst>
            </p:cNvPr>
            <p:cNvSpPr txBox="1"/>
            <p:nvPr/>
          </p:nvSpPr>
          <p:spPr>
            <a:xfrm>
              <a:off x="575745" y="3194541"/>
              <a:ext cx="311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4 . </a:t>
              </a:r>
              <a:r>
                <a:rPr lang="ko-KR" altLang="en-US" sz="2800" b="1" spc="-300"/>
                <a:t>   인증 </a:t>
              </a:r>
              <a:r>
                <a:rPr lang="en-US" altLang="ko-KR" sz="2800" b="1" spc="-300"/>
                <a:t>,  </a:t>
              </a:r>
              <a:r>
                <a:rPr lang="ko-KR" altLang="en-US" sz="2800" b="1" spc="-300"/>
                <a:t>번개  필터링</a:t>
              </a:r>
              <a:endParaRPr lang="ko-KR" altLang="en-US" sz="2800" b="1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48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메인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D85DDD3-8FA0-076C-5E45-1D808EDA0E5F}"/>
              </a:ext>
            </a:extLst>
          </p:cNvPr>
          <p:cNvSpPr txBox="1"/>
          <p:nvPr/>
        </p:nvSpPr>
        <p:spPr>
          <a:xfrm>
            <a:off x="1754284" y="303547"/>
            <a:ext cx="370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/>
              <a:t>_   3 k m   </a:t>
            </a:r>
            <a:r>
              <a:rPr lang="ko-KR" altLang="en-US" sz="2800" b="1" spc="-300"/>
              <a:t>반경   가게  검색</a:t>
            </a:r>
            <a:endParaRPr lang="ko-KR" altLang="en-US" sz="2800" b="1" spc="-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79CD8F-BFB9-D6AF-A249-0A234ED1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27" y="229518"/>
            <a:ext cx="3378653" cy="639896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5661A2E-523F-B280-B237-DD15C53A2300}"/>
              </a:ext>
            </a:extLst>
          </p:cNvPr>
          <p:cNvSpPr/>
          <p:nvPr/>
        </p:nvSpPr>
        <p:spPr>
          <a:xfrm>
            <a:off x="7821096" y="1239592"/>
            <a:ext cx="3626356" cy="3628994"/>
          </a:xfrm>
          <a:prstGeom prst="ellipse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704F1E-848B-11D9-B712-B7EE7AB0F4C0}"/>
              </a:ext>
            </a:extLst>
          </p:cNvPr>
          <p:cNvCxnSpPr>
            <a:cxnSpLocks/>
          </p:cNvCxnSpPr>
          <p:nvPr/>
        </p:nvCxnSpPr>
        <p:spPr>
          <a:xfrm>
            <a:off x="9759374" y="3098160"/>
            <a:ext cx="1637206" cy="0"/>
          </a:xfrm>
          <a:prstGeom prst="straightConnector1">
            <a:avLst/>
          </a:prstGeom>
          <a:ln w="57150">
            <a:solidFill>
              <a:srgbClr val="F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5DFDA7-8CEE-8C89-B5A6-A6CFDE9B7230}"/>
              </a:ext>
            </a:extLst>
          </p:cNvPr>
          <p:cNvGrpSpPr/>
          <p:nvPr/>
        </p:nvGrpSpPr>
        <p:grpSpPr>
          <a:xfrm>
            <a:off x="744548" y="1786434"/>
            <a:ext cx="5776939" cy="2627188"/>
            <a:chOff x="682071" y="1620165"/>
            <a:chExt cx="5776939" cy="262718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192A059-9F5E-3A89-F5BA-5C9318BF0104}"/>
                </a:ext>
              </a:extLst>
            </p:cNvPr>
            <p:cNvSpPr/>
            <p:nvPr/>
          </p:nvSpPr>
          <p:spPr>
            <a:xfrm>
              <a:off x="682071" y="1620165"/>
              <a:ext cx="2597568" cy="2627188"/>
            </a:xfrm>
            <a:prstGeom prst="ellipse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kern="0" spc="0">
                  <a:solidFill>
                    <a:srgbClr val="000000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GeoHash</a:t>
              </a:r>
              <a:endParaRPr lang="ko-KR" altLang="en-US" sz="240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005A377-C8DA-EEBF-7AEE-039652892E5D}"/>
                </a:ext>
              </a:extLst>
            </p:cNvPr>
            <p:cNvSpPr/>
            <p:nvPr/>
          </p:nvSpPr>
          <p:spPr>
            <a:xfrm>
              <a:off x="3861442" y="1620165"/>
              <a:ext cx="2597568" cy="2627188"/>
            </a:xfrm>
            <a:prstGeom prst="ellipse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kern="0" spc="0">
                  <a:solidFill>
                    <a:srgbClr val="000000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Geocoding</a:t>
              </a:r>
              <a:endParaRPr lang="ko-KR" altLang="en-US" sz="24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47C34A-706D-4084-21AF-47542CAF11A4}"/>
              </a:ext>
            </a:extLst>
          </p:cNvPr>
          <p:cNvSpPr txBox="1"/>
          <p:nvPr/>
        </p:nvSpPr>
        <p:spPr>
          <a:xfrm>
            <a:off x="93292" y="6064039"/>
            <a:ext cx="6142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GeoHash 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위치를 고유한 문자열로 인코딩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Geocoding 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주소나 지명을 좌표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위도 및 경도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변환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44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메인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D85DDD3-8FA0-076C-5E45-1D808EDA0E5F}"/>
              </a:ext>
            </a:extLst>
          </p:cNvPr>
          <p:cNvSpPr txBox="1"/>
          <p:nvPr/>
        </p:nvSpPr>
        <p:spPr>
          <a:xfrm>
            <a:off x="1754284" y="331467"/>
            <a:ext cx="370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/>
              <a:t>_   </a:t>
            </a:r>
            <a:r>
              <a:rPr lang="ko-KR" altLang="en-US" sz="2800" b="1" spc="-300"/>
              <a:t>주소  검색</a:t>
            </a:r>
            <a:endParaRPr lang="ko-KR" altLang="en-US" sz="2800" b="1" spc="-300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97D96601-649E-2158-F82A-672DDE4F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03" b="7406"/>
          <a:stretch>
            <a:fillRect/>
          </a:stretch>
        </p:blipFill>
        <p:spPr>
          <a:xfrm>
            <a:off x="8722292" y="712406"/>
            <a:ext cx="2894584" cy="54331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70BE6C-2550-3632-166A-97B6D8352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" b="1768"/>
          <a:stretch/>
        </p:blipFill>
        <p:spPr>
          <a:xfrm>
            <a:off x="1754284" y="2924207"/>
            <a:ext cx="5743143" cy="32213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313914-F908-79E1-6896-ED9FDD00B0C2}"/>
              </a:ext>
            </a:extLst>
          </p:cNvPr>
          <p:cNvSpPr txBox="1"/>
          <p:nvPr/>
        </p:nvSpPr>
        <p:spPr>
          <a:xfrm>
            <a:off x="988370" y="1315372"/>
            <a:ext cx="5845567" cy="1110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국토정보플랫폼 제공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사용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(</a:t>
            </a:r>
            <a:r>
              <a:rPr lang="en-US" altLang="ko-KR" sz="800" b="1" u="sng" kern="0" spc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4"/>
              </a:rPr>
              <a:t>https://map.ngii.go.kr/mn/mainPage.do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endParaRPr lang="en-US" altLang="ko-KR" sz="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1000760" marR="0" indent="-1000760" algn="l" fontAlgn="base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 :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검색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</a:t>
            </a:r>
            <a:r>
              <a:rPr lang="ko-KR" altLang="en-US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b="1" u="sng" kern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5"/>
              </a:rPr>
              <a:t>https://map.ngii.go.kr/mi/emapApi/searchApiGuid.do</a:t>
            </a:r>
            <a:r>
              <a:rPr lang="en-US" altLang="ko-KR" sz="800" b="1" u="sng" kern="0" spc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56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제보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44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제 보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8">
            <a:extLst>
              <a:ext uri="{FF2B5EF4-FFF2-40B4-BE49-F238E27FC236}">
                <a16:creationId xmlns:a16="http://schemas.microsoft.com/office/drawing/2014/main" id="{72C74E2F-C643-CD38-DC8C-50E989F8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80" b="5925"/>
          <a:stretch>
            <a:fillRect/>
          </a:stretch>
        </p:blipFill>
        <p:spPr>
          <a:xfrm>
            <a:off x="5769428" y="332296"/>
            <a:ext cx="2885313" cy="6205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72554313-061F-8788-D78A-5FC4D305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2" b="5740"/>
          <a:stretch>
            <a:fillRect/>
          </a:stretch>
        </p:blipFill>
        <p:spPr>
          <a:xfrm>
            <a:off x="9028347" y="593906"/>
            <a:ext cx="2894584" cy="54709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A00E8-5531-C8E3-DC30-0711E58D6525}"/>
              </a:ext>
            </a:extLst>
          </p:cNvPr>
          <p:cNvSpPr txBox="1"/>
          <p:nvPr/>
        </p:nvSpPr>
        <p:spPr>
          <a:xfrm>
            <a:off x="1474094" y="1975167"/>
            <a:ext cx="342754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/>
              <a:t>1 .    </a:t>
            </a:r>
            <a:r>
              <a:rPr lang="ko-KR" altLang="en-US" sz="2800" b="1" spc="-300"/>
              <a:t>가게  상세  정보  입력</a:t>
            </a:r>
            <a:endParaRPr lang="en-US" altLang="ko-KR" sz="2800" b="1" spc="-300" dirty="0"/>
          </a:p>
          <a:p>
            <a:r>
              <a:rPr lang="en-US" altLang="ko-KR" sz="2800" b="1" spc="-300"/>
              <a:t>	-     </a:t>
            </a:r>
            <a:r>
              <a:rPr lang="ko-KR" altLang="en-US" sz="2800" b="1" spc="-300"/>
              <a:t>위 치</a:t>
            </a:r>
            <a:endParaRPr lang="en-US" altLang="ko-KR" sz="2800" b="1" spc="-300"/>
          </a:p>
          <a:p>
            <a:r>
              <a:rPr lang="en-US" altLang="ko-KR" sz="2800" b="1" spc="-300"/>
              <a:t>	-     </a:t>
            </a:r>
            <a:r>
              <a:rPr lang="ko-KR" altLang="en-US" sz="2800" b="1" spc="-300"/>
              <a:t>가 게   이 름</a:t>
            </a:r>
            <a:endParaRPr lang="en-US" altLang="ko-KR" sz="2800" b="1" spc="-300"/>
          </a:p>
          <a:p>
            <a:r>
              <a:rPr lang="en-US" altLang="ko-KR" sz="2800" b="1" spc="-300"/>
              <a:t>                     -     </a:t>
            </a:r>
            <a:r>
              <a:rPr lang="ko-KR" altLang="en-US" sz="2800" b="1" spc="-300"/>
              <a:t>카 테 고 리</a:t>
            </a:r>
            <a:endParaRPr lang="en-US" altLang="ko-KR" sz="2800" b="1" spc="-300"/>
          </a:p>
          <a:p>
            <a:r>
              <a:rPr lang="en-US" altLang="ko-KR" sz="2800" b="1" spc="-300"/>
              <a:t>	-    </a:t>
            </a:r>
            <a:r>
              <a:rPr lang="ko-KR" altLang="en-US" sz="2800" b="1" spc="-300"/>
              <a:t>결 제  방 식</a:t>
            </a:r>
            <a:endParaRPr lang="en-US" altLang="ko-KR" sz="2800" b="1" spc="-300"/>
          </a:p>
          <a:p>
            <a:r>
              <a:rPr lang="en-US" altLang="ko-KR" sz="2800" b="1" spc="-300"/>
              <a:t>	-     </a:t>
            </a:r>
            <a:r>
              <a:rPr lang="ko-KR" altLang="en-US" sz="2800" b="1" spc="-300"/>
              <a:t>출 몰  방 식</a:t>
            </a:r>
            <a:endParaRPr lang="en-US" altLang="ko-KR" sz="2800" b="1" spc="-300"/>
          </a:p>
          <a:p>
            <a:r>
              <a:rPr lang="en-US" altLang="ko-KR" sz="2800" b="1" spc="-300"/>
              <a:t>	-    </a:t>
            </a:r>
            <a:r>
              <a:rPr lang="ko-KR" altLang="en-US" sz="2800" b="1" spc="-300"/>
              <a:t>사 진</a:t>
            </a:r>
            <a:endParaRPr lang="en-US" altLang="ko-KR" sz="2800" b="1" spc="-3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F236E1-168A-D53E-3B4E-97AF9C70C310}"/>
              </a:ext>
            </a:extLst>
          </p:cNvPr>
          <p:cNvSpPr/>
          <p:nvPr/>
        </p:nvSpPr>
        <p:spPr>
          <a:xfrm>
            <a:off x="8040914" y="769752"/>
            <a:ext cx="677028" cy="370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D161EC-C9F8-87B6-3D00-B7B6667ED7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717942" y="955220"/>
            <a:ext cx="368001" cy="1854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9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949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가게  상세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가 게  상세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상세">
            <a:hlinkClick r:id="" action="ppaction://media"/>
            <a:extLst>
              <a:ext uri="{FF2B5EF4-FFF2-40B4-BE49-F238E27FC236}">
                <a16:creationId xmlns:a16="http://schemas.microsoft.com/office/drawing/2014/main" id="{E9B1C2B9-65A0-E81E-6821-51D2CF7E3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901" b="6316"/>
          <a:stretch/>
        </p:blipFill>
        <p:spPr>
          <a:xfrm>
            <a:off x="6752095" y="332296"/>
            <a:ext cx="3260725" cy="60887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4CFA810-6A04-1C39-3ED8-85F5B2061550}"/>
              </a:ext>
            </a:extLst>
          </p:cNvPr>
          <p:cNvGrpSpPr/>
          <p:nvPr/>
        </p:nvGrpSpPr>
        <p:grpSpPr>
          <a:xfrm>
            <a:off x="1810853" y="2009801"/>
            <a:ext cx="4285147" cy="2711862"/>
            <a:chOff x="575745" y="1189662"/>
            <a:chExt cx="4285147" cy="2484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8DFAF2-58DD-41AA-1373-1F69B07F3844}"/>
                </a:ext>
              </a:extLst>
            </p:cNvPr>
            <p:cNvSpPr txBox="1"/>
            <p:nvPr/>
          </p:nvSpPr>
          <p:spPr>
            <a:xfrm>
              <a:off x="575745" y="1189662"/>
              <a:ext cx="4285147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1 .    </a:t>
              </a:r>
              <a:r>
                <a:rPr lang="ko-KR" altLang="en-US" sz="2800" b="1" spc="-300"/>
                <a:t>내가    좋아하는   가게   등록 </a:t>
              </a:r>
              <a:endParaRPr lang="ko-KR" altLang="en-US" sz="2800" b="1" spc="-3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E5E072-DB27-5949-E06C-FECEFD18181E}"/>
                </a:ext>
              </a:extLst>
            </p:cNvPr>
            <p:cNvSpPr txBox="1"/>
            <p:nvPr/>
          </p:nvSpPr>
          <p:spPr>
            <a:xfrm>
              <a:off x="575745" y="1857955"/>
              <a:ext cx="2465740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2 .    </a:t>
              </a:r>
              <a:r>
                <a:rPr lang="ko-KR" altLang="en-US" sz="2800" b="1" spc="-300"/>
                <a:t>신고  및   인증</a:t>
              </a:r>
              <a:endParaRPr lang="ko-KR" altLang="en-US" sz="2800" b="1" spc="-3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ECB83-C854-CD3F-B918-83C50F03D220}"/>
                </a:ext>
              </a:extLst>
            </p:cNvPr>
            <p:cNvSpPr txBox="1"/>
            <p:nvPr/>
          </p:nvSpPr>
          <p:spPr>
            <a:xfrm>
              <a:off x="575745" y="2526248"/>
              <a:ext cx="2743059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가게   정보  수정</a:t>
              </a:r>
              <a:endParaRPr lang="ko-KR" altLang="en-US" sz="2800" b="1" spc="-3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BD37B8-4BBE-CEE3-D2FB-8AC7AE2F3220}"/>
                </a:ext>
              </a:extLst>
            </p:cNvPr>
            <p:cNvSpPr txBox="1"/>
            <p:nvPr/>
          </p:nvSpPr>
          <p:spPr>
            <a:xfrm>
              <a:off x="575745" y="3194541"/>
              <a:ext cx="4062331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4 . </a:t>
              </a:r>
              <a:r>
                <a:rPr lang="ko-KR" altLang="en-US" sz="2800" b="1" spc="-300"/>
                <a:t>   리뷰</a:t>
              </a:r>
              <a:r>
                <a:rPr lang="en-US" altLang="ko-KR" sz="2800" b="1" spc="-300"/>
                <a:t> ,  </a:t>
              </a:r>
              <a:r>
                <a:rPr lang="ko-KR" altLang="en-US" sz="2800" b="1" spc="-300"/>
                <a:t>번개   생성   및   확인</a:t>
              </a:r>
              <a:endParaRPr lang="ko-KR" altLang="en-US" sz="2800" b="1" spc="-300" dirty="0"/>
            </a:p>
          </p:txBody>
        </p:sp>
      </p:grpSp>
      <p:pic>
        <p:nvPicPr>
          <p:cNvPr id="12" name="Picture 7">
            <a:extLst>
              <a:ext uri="{FF2B5EF4-FFF2-40B4-BE49-F238E27FC236}">
                <a16:creationId xmlns:a16="http://schemas.microsoft.com/office/drawing/2014/main" id="{83CAEAAB-13C1-6C88-29EB-37AB6F55CA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1" b="6851"/>
          <a:stretch/>
        </p:blipFill>
        <p:spPr>
          <a:xfrm>
            <a:off x="5676918" y="719419"/>
            <a:ext cx="2894584" cy="5448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4286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-0.10807 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4" y="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0.17005 -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3F062E45-CEE1-9A39-8A17-94D7E6D4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02" b="5740"/>
          <a:stretch>
            <a:fillRect/>
          </a:stretch>
        </p:blipFill>
        <p:spPr>
          <a:xfrm>
            <a:off x="5843075" y="610497"/>
            <a:ext cx="2894584" cy="55350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가게  상세 </a:t>
            </a:r>
            <a:r>
              <a:rPr lang="en-US" altLang="ko-KR" sz="2800" b="1" spc="-300"/>
              <a:t>_  </a:t>
            </a:r>
            <a:r>
              <a:rPr lang="ko-KR" altLang="en-US" sz="2800" b="1" spc="-300"/>
              <a:t>리 뷰 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F236E1-168A-D53E-3B4E-97AF9C70C310}"/>
              </a:ext>
            </a:extLst>
          </p:cNvPr>
          <p:cNvSpPr/>
          <p:nvPr/>
        </p:nvSpPr>
        <p:spPr>
          <a:xfrm>
            <a:off x="8157029" y="5562051"/>
            <a:ext cx="580630" cy="580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F54016D-B115-CC18-303B-9E84485105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02" b="5740"/>
          <a:stretch>
            <a:fillRect/>
          </a:stretch>
        </p:blipFill>
        <p:spPr>
          <a:xfrm>
            <a:off x="8911771" y="593906"/>
            <a:ext cx="2894584" cy="553504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D161EC-C9F8-87B6-3D00-B7B6667ED72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737659" y="5852472"/>
            <a:ext cx="27571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FA402E-49BB-BDD4-3506-53AFFDA40657}"/>
              </a:ext>
            </a:extLst>
          </p:cNvPr>
          <p:cNvGrpSpPr/>
          <p:nvPr/>
        </p:nvGrpSpPr>
        <p:grpSpPr>
          <a:xfrm>
            <a:off x="1316822" y="1917450"/>
            <a:ext cx="2959465" cy="1252767"/>
            <a:chOff x="575745" y="1189662"/>
            <a:chExt cx="2959465" cy="1147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578ECB-C008-8E7C-5777-A8AC80E13367}"/>
                </a:ext>
              </a:extLst>
            </p:cNvPr>
            <p:cNvSpPr txBox="1"/>
            <p:nvPr/>
          </p:nvSpPr>
          <p:spPr>
            <a:xfrm>
              <a:off x="575745" y="1189662"/>
              <a:ext cx="2959465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1 .    </a:t>
              </a:r>
              <a:r>
                <a:rPr lang="ko-KR" altLang="en-US" sz="2800" b="1" spc="-300"/>
                <a:t>리 뷰   목 록  확 인 </a:t>
              </a:r>
              <a:endParaRPr lang="ko-KR" altLang="en-US" sz="2800" b="1" spc="-3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17C8B8-B631-B9A4-D0D7-96AEDDDFC02E}"/>
                </a:ext>
              </a:extLst>
            </p:cNvPr>
            <p:cNvSpPr txBox="1"/>
            <p:nvPr/>
          </p:nvSpPr>
          <p:spPr>
            <a:xfrm>
              <a:off x="575745" y="1857955"/>
              <a:ext cx="2058577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2 .    </a:t>
              </a:r>
              <a:r>
                <a:rPr lang="ko-KR" altLang="en-US" sz="2800" b="1" spc="-300"/>
                <a:t>리 뷰  작 성</a:t>
              </a:r>
              <a:endParaRPr lang="ko-KR" altLang="en-US" sz="2800" b="1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0621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>
            <a:extLst>
              <a:ext uri="{FF2B5EF4-FFF2-40B4-BE49-F238E27FC236}">
                <a16:creationId xmlns:a16="http://schemas.microsoft.com/office/drawing/2014/main" id="{B1429D3B-F96C-A8B5-2CB2-F591BF36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58" b="6110"/>
          <a:stretch>
            <a:fillRect/>
          </a:stretch>
        </p:blipFill>
        <p:spPr>
          <a:xfrm>
            <a:off x="5843075" y="664495"/>
            <a:ext cx="2894584" cy="54783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가게  상세 </a:t>
            </a:r>
            <a:r>
              <a:rPr lang="en-US" altLang="ko-KR" sz="2800" b="1" spc="-300"/>
              <a:t>_  </a:t>
            </a:r>
            <a:r>
              <a:rPr lang="ko-KR" altLang="en-US" sz="2800" b="1" spc="-300"/>
              <a:t>번 개 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F236E1-168A-D53E-3B4E-97AF9C70C310}"/>
              </a:ext>
            </a:extLst>
          </p:cNvPr>
          <p:cNvSpPr/>
          <p:nvPr/>
        </p:nvSpPr>
        <p:spPr>
          <a:xfrm>
            <a:off x="8157029" y="5562051"/>
            <a:ext cx="580630" cy="580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136625-49BD-C31A-7627-D5C155BBA7CA}"/>
              </a:ext>
            </a:extLst>
          </p:cNvPr>
          <p:cNvGrpSpPr/>
          <p:nvPr/>
        </p:nvGrpSpPr>
        <p:grpSpPr>
          <a:xfrm>
            <a:off x="1316822" y="1917450"/>
            <a:ext cx="3834704" cy="1931652"/>
            <a:chOff x="1316822" y="1917450"/>
            <a:chExt cx="3834704" cy="193165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6FA402E-49BB-BDD4-3506-53AFFDA40657}"/>
                </a:ext>
              </a:extLst>
            </p:cNvPr>
            <p:cNvGrpSpPr/>
            <p:nvPr/>
          </p:nvGrpSpPr>
          <p:grpSpPr>
            <a:xfrm>
              <a:off x="1316822" y="1917450"/>
              <a:ext cx="2872902" cy="1252767"/>
              <a:chOff x="575745" y="1189662"/>
              <a:chExt cx="2872902" cy="114758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578ECB-C008-8E7C-5777-A8AC80E13367}"/>
                  </a:ext>
                </a:extLst>
              </p:cNvPr>
              <p:cNvSpPr txBox="1"/>
              <p:nvPr/>
            </p:nvSpPr>
            <p:spPr>
              <a:xfrm>
                <a:off x="575745" y="1189662"/>
                <a:ext cx="2872902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1 .    </a:t>
                </a:r>
                <a:r>
                  <a:rPr lang="ko-KR" altLang="en-US" sz="2800" b="1" spc="-300"/>
                  <a:t>번 개   목 록  확 인</a:t>
                </a:r>
                <a:endParaRPr lang="ko-KR" altLang="en-US" sz="2800" b="1" spc="-3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17C8B8-B631-B9A4-D0D7-96AEDDDFC02E}"/>
                  </a:ext>
                </a:extLst>
              </p:cNvPr>
              <p:cNvSpPr txBox="1"/>
              <p:nvPr/>
            </p:nvSpPr>
            <p:spPr>
              <a:xfrm>
                <a:off x="575745" y="1857955"/>
                <a:ext cx="2058577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2 .    </a:t>
                </a:r>
                <a:r>
                  <a:rPr lang="ko-KR" altLang="en-US" sz="2800" b="1" spc="-300"/>
                  <a:t>번 개  생 성</a:t>
                </a:r>
                <a:endParaRPr lang="ko-KR" altLang="en-US" sz="2800" b="1" spc="-300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8D3BDB-4792-9BC2-7341-253EE7E0AFA5}"/>
                </a:ext>
              </a:extLst>
            </p:cNvPr>
            <p:cNvSpPr txBox="1"/>
            <p:nvPr/>
          </p:nvSpPr>
          <p:spPr>
            <a:xfrm>
              <a:off x="1316822" y="3325882"/>
              <a:ext cx="383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조건에  따른  번개  참여</a:t>
              </a:r>
              <a:endParaRPr lang="ko-KR" altLang="en-US" sz="2800" b="1" spc="-300" dirty="0"/>
            </a:p>
          </p:txBody>
        </p:sp>
      </p:grpSp>
      <p:pic>
        <p:nvPicPr>
          <p:cNvPr id="9" name="Picture 17">
            <a:extLst>
              <a:ext uri="{FF2B5EF4-FFF2-40B4-BE49-F238E27FC236}">
                <a16:creationId xmlns:a16="http://schemas.microsoft.com/office/drawing/2014/main" id="{11CA7FA2-4F2E-7E83-64C6-87B8860E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8" b="6110"/>
          <a:stretch>
            <a:fillRect/>
          </a:stretch>
        </p:blipFill>
        <p:spPr>
          <a:xfrm>
            <a:off x="8943718" y="664494"/>
            <a:ext cx="2894584" cy="5478399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D161EC-C9F8-87B6-3D00-B7B6667ED72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737659" y="5852472"/>
            <a:ext cx="27571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0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1710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마이 페이지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942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A3811067-AF04-C6EA-7326-EC2ACAFD6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5186" y="2802149"/>
            <a:ext cx="4761627" cy="4761627"/>
          </a:xfrm>
          <a:prstGeom prst="rect">
            <a:avLst/>
          </a:prstGeom>
        </p:spPr>
      </p:pic>
      <p:pic>
        <p:nvPicPr>
          <p:cNvPr id="10" name="그래픽 9" descr="말풍선 단색으로 채워진">
            <a:extLst>
              <a:ext uri="{FF2B5EF4-FFF2-40B4-BE49-F238E27FC236}">
                <a16:creationId xmlns:a16="http://schemas.microsoft.com/office/drawing/2014/main" id="{61D7BE77-C700-0C6C-4824-B44E5FB8E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4184" y="247242"/>
            <a:ext cx="4602676" cy="3601148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15F18C-9302-679D-FEFB-F88B01374079}"/>
              </a:ext>
            </a:extLst>
          </p:cNvPr>
          <p:cNvGrpSpPr/>
          <p:nvPr/>
        </p:nvGrpSpPr>
        <p:grpSpPr>
          <a:xfrm>
            <a:off x="1119206" y="1045305"/>
            <a:ext cx="3434235" cy="2059145"/>
            <a:chOff x="1119206" y="1045305"/>
            <a:chExt cx="3434235" cy="20591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546E21-902B-D457-0539-8490D510B78D}"/>
                </a:ext>
              </a:extLst>
            </p:cNvPr>
            <p:cNvSpPr txBox="1"/>
            <p:nvPr/>
          </p:nvSpPr>
          <p:spPr>
            <a:xfrm flipH="1">
              <a:off x="1199692" y="1347606"/>
              <a:ext cx="322572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/>
                <a:t>붕어빵이 </a:t>
              </a:r>
              <a:endParaRPr lang="en-US" altLang="ko-KR" sz="3200" b="1"/>
            </a:p>
            <a:p>
              <a:pPr algn="ctr"/>
              <a:r>
                <a:rPr lang="ko-KR" altLang="en-US" sz="3200" b="1"/>
                <a:t>먹고 싶은데 </a:t>
              </a:r>
              <a:endParaRPr lang="en-US" altLang="ko-KR" sz="3200" b="1"/>
            </a:p>
            <a:p>
              <a:pPr algn="ctr"/>
              <a:r>
                <a:rPr lang="ko-KR" altLang="en-US" sz="3200" b="1"/>
                <a:t>어디 있지</a:t>
              </a:r>
              <a:r>
                <a:rPr lang="en-US" altLang="ko-KR" sz="3200" b="1"/>
                <a:t>?</a:t>
              </a:r>
              <a:endParaRPr lang="ko-KR" altLang="en-US" sz="3200" b="1" dirty="0"/>
            </a:p>
          </p:txBody>
        </p:sp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6B276D58-5EBE-E637-9572-075D0F5DCE45}"/>
                </a:ext>
              </a:extLst>
            </p:cNvPr>
            <p:cNvSpPr/>
            <p:nvPr/>
          </p:nvSpPr>
          <p:spPr>
            <a:xfrm>
              <a:off x="1119206" y="1045305"/>
              <a:ext cx="3434235" cy="2059145"/>
            </a:xfrm>
            <a:prstGeom prst="wedgeRoundRectCallout">
              <a:avLst>
                <a:gd name="adj1" fmla="val 41769"/>
                <a:gd name="adj2" fmla="val 70975"/>
                <a:gd name="adj3" fmla="val 16667"/>
              </a:avLst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4882BC-79BF-D0B0-1744-BF0F773516F0}"/>
              </a:ext>
            </a:extLst>
          </p:cNvPr>
          <p:cNvGrpSpPr/>
          <p:nvPr/>
        </p:nvGrpSpPr>
        <p:grpSpPr>
          <a:xfrm>
            <a:off x="7398962" y="1045305"/>
            <a:ext cx="3887945" cy="2005022"/>
            <a:chOff x="7398962" y="1045305"/>
            <a:chExt cx="3887945" cy="2005022"/>
          </a:xfrm>
        </p:grpSpPr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4825647F-1E6B-8515-B184-0C8BA20BE8A3}"/>
                </a:ext>
              </a:extLst>
            </p:cNvPr>
            <p:cNvSpPr/>
            <p:nvPr/>
          </p:nvSpPr>
          <p:spPr>
            <a:xfrm>
              <a:off x="7398962" y="1045305"/>
              <a:ext cx="3887945" cy="2005022"/>
            </a:xfrm>
            <a:prstGeom prst="wedgeRoundRectCallout">
              <a:avLst>
                <a:gd name="adj1" fmla="val -37350"/>
                <a:gd name="adj2" fmla="val 72596"/>
                <a:gd name="adj3" fmla="val 16667"/>
              </a:avLst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5B6A9D-9BCA-0BF9-44D8-DB33DF85AF02}"/>
                </a:ext>
              </a:extLst>
            </p:cNvPr>
            <p:cNvSpPr txBox="1"/>
            <p:nvPr/>
          </p:nvSpPr>
          <p:spPr>
            <a:xfrm flipH="1">
              <a:off x="7661880" y="1382380"/>
              <a:ext cx="3520324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/>
                <a:t>저기 어디쯤에 </a:t>
              </a:r>
              <a:endParaRPr lang="en-US" altLang="ko-KR" sz="2800" b="1"/>
            </a:p>
            <a:p>
              <a:pPr algn="ctr"/>
              <a:r>
                <a:rPr lang="ko-KR" altLang="en-US" sz="2800" b="1"/>
                <a:t>포장마차가 있었던 것 같은데</a:t>
              </a:r>
              <a:r>
                <a:rPr lang="en-US" altLang="ko-KR" sz="2800" b="1"/>
                <a:t>…?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2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마이 페이지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0">
            <a:extLst>
              <a:ext uri="{FF2B5EF4-FFF2-40B4-BE49-F238E27FC236}">
                <a16:creationId xmlns:a16="http://schemas.microsoft.com/office/drawing/2014/main" id="{4DEB709A-7E01-046C-9308-5DD54AFDA9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35" b="2862"/>
          <a:stretch>
            <a:fillRect/>
          </a:stretch>
        </p:blipFill>
        <p:spPr>
          <a:xfrm>
            <a:off x="6096000" y="60483"/>
            <a:ext cx="2101857" cy="6647424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B900C7D-250F-1EDA-B87E-833D8AACB553}"/>
              </a:ext>
            </a:extLst>
          </p:cNvPr>
          <p:cNvGrpSpPr/>
          <p:nvPr/>
        </p:nvGrpSpPr>
        <p:grpSpPr>
          <a:xfrm>
            <a:off x="2143300" y="2131428"/>
            <a:ext cx="2743059" cy="2595144"/>
            <a:chOff x="1316822" y="1917450"/>
            <a:chExt cx="2743059" cy="259514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8136625-49BD-C31A-7627-D5C155BBA7CA}"/>
                </a:ext>
              </a:extLst>
            </p:cNvPr>
            <p:cNvGrpSpPr/>
            <p:nvPr/>
          </p:nvGrpSpPr>
          <p:grpSpPr>
            <a:xfrm>
              <a:off x="1316822" y="1917450"/>
              <a:ext cx="2743059" cy="1931652"/>
              <a:chOff x="1316822" y="1917450"/>
              <a:chExt cx="2743059" cy="193165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6FA402E-49BB-BDD4-3506-53AFFDA40657}"/>
                  </a:ext>
                </a:extLst>
              </p:cNvPr>
              <p:cNvGrpSpPr/>
              <p:nvPr/>
            </p:nvGrpSpPr>
            <p:grpSpPr>
              <a:xfrm>
                <a:off x="1316822" y="1917450"/>
                <a:ext cx="2743059" cy="1252767"/>
                <a:chOff x="575745" y="1189662"/>
                <a:chExt cx="2743059" cy="1147582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1578ECB-C008-8E7C-5777-A8AC80E13367}"/>
                    </a:ext>
                  </a:extLst>
                </p:cNvPr>
                <p:cNvSpPr txBox="1"/>
                <p:nvPr/>
              </p:nvSpPr>
              <p:spPr>
                <a:xfrm>
                  <a:off x="575745" y="1189662"/>
                  <a:ext cx="2743059" cy="479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spc="-300"/>
                    <a:t>1 .    </a:t>
                  </a:r>
                  <a:r>
                    <a:rPr lang="ko-KR" altLang="en-US" sz="2800" b="1" spc="-300"/>
                    <a:t>좋아요  한  가게 </a:t>
                  </a:r>
                  <a:endParaRPr lang="ko-KR" altLang="en-US" sz="2800" b="1" spc="-3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17C8B8-B631-B9A4-D0D7-96AEDDDFC02E}"/>
                    </a:ext>
                  </a:extLst>
                </p:cNvPr>
                <p:cNvSpPr txBox="1"/>
                <p:nvPr/>
              </p:nvSpPr>
              <p:spPr>
                <a:xfrm>
                  <a:off x="575745" y="1857955"/>
                  <a:ext cx="2379177" cy="479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spc="-300"/>
                    <a:t>2 .    </a:t>
                  </a:r>
                  <a:r>
                    <a:rPr lang="ko-KR" altLang="en-US" sz="2800" b="1" spc="-300"/>
                    <a:t>제보 한  가 게</a:t>
                  </a:r>
                  <a:endParaRPr lang="ko-KR" altLang="en-US" sz="2800" b="1" spc="-300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8D3BDB-4792-9BC2-7341-253EE7E0AFA5}"/>
                  </a:ext>
                </a:extLst>
              </p:cNvPr>
              <p:cNvSpPr txBox="1"/>
              <p:nvPr/>
            </p:nvSpPr>
            <p:spPr>
              <a:xfrm>
                <a:off x="1316822" y="3325882"/>
                <a:ext cx="2101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3 .    </a:t>
                </a:r>
                <a:r>
                  <a:rPr lang="ko-KR" altLang="en-US" sz="2800" b="1" spc="-300"/>
                  <a:t>리 뷰   수정</a:t>
                </a:r>
                <a:endParaRPr lang="ko-KR" altLang="en-US" sz="2800" b="1" spc="-3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286F37-0BA7-4A02-6DC8-8B7971037106}"/>
                </a:ext>
              </a:extLst>
            </p:cNvPr>
            <p:cNvSpPr txBox="1"/>
            <p:nvPr/>
          </p:nvSpPr>
          <p:spPr>
            <a:xfrm>
              <a:off x="1316822" y="3989374"/>
              <a:ext cx="1330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4 .    </a:t>
              </a:r>
              <a:r>
                <a:rPr lang="ko-KR" altLang="en-US" sz="2800" b="1" spc="-300"/>
                <a:t>번 개 </a:t>
              </a:r>
              <a:endParaRPr lang="ko-KR" altLang="en-US" sz="2800" b="1" spc="-300" dirty="0"/>
            </a:p>
          </p:txBody>
        </p:sp>
      </p:grpSp>
      <p:pic>
        <p:nvPicPr>
          <p:cNvPr id="11" name="리뷰 수정">
            <a:hlinkClick r:id="" action="ppaction://media"/>
            <a:extLst>
              <a:ext uri="{FF2B5EF4-FFF2-40B4-BE49-F238E27FC236}">
                <a16:creationId xmlns:a16="http://schemas.microsoft.com/office/drawing/2014/main" id="{44520F2C-4FD0-070C-0662-0634B392E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819" b="5920"/>
          <a:stretch/>
        </p:blipFill>
        <p:spPr>
          <a:xfrm>
            <a:off x="8551959" y="323399"/>
            <a:ext cx="3257550" cy="6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4398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계 정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3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계 정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136625-49BD-C31A-7627-D5C155BBA7CA}"/>
              </a:ext>
            </a:extLst>
          </p:cNvPr>
          <p:cNvGrpSpPr/>
          <p:nvPr/>
        </p:nvGrpSpPr>
        <p:grpSpPr>
          <a:xfrm>
            <a:off x="2764534" y="2159349"/>
            <a:ext cx="1928733" cy="1931652"/>
            <a:chOff x="1316822" y="1917450"/>
            <a:chExt cx="1928733" cy="193165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6FA402E-49BB-BDD4-3506-53AFFDA40657}"/>
                </a:ext>
              </a:extLst>
            </p:cNvPr>
            <p:cNvGrpSpPr/>
            <p:nvPr/>
          </p:nvGrpSpPr>
          <p:grpSpPr>
            <a:xfrm>
              <a:off x="1316822" y="1917450"/>
              <a:ext cx="1928733" cy="1252767"/>
              <a:chOff x="575745" y="1189662"/>
              <a:chExt cx="1928733" cy="114758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578ECB-C008-8E7C-5777-A8AC80E13367}"/>
                  </a:ext>
                </a:extLst>
              </p:cNvPr>
              <p:cNvSpPr txBox="1"/>
              <p:nvPr/>
            </p:nvSpPr>
            <p:spPr>
              <a:xfrm>
                <a:off x="575745" y="1189662"/>
                <a:ext cx="1928733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1 .    </a:t>
                </a:r>
                <a:r>
                  <a:rPr lang="ko-KR" altLang="en-US" sz="2800" b="1" spc="-300"/>
                  <a:t>로그아 웃</a:t>
                </a:r>
                <a:endParaRPr lang="ko-KR" altLang="en-US" sz="2800" b="1" spc="-3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17C8B8-B631-B9A4-D0D7-96AEDDDFC02E}"/>
                  </a:ext>
                </a:extLst>
              </p:cNvPr>
              <p:cNvSpPr txBox="1"/>
              <p:nvPr/>
            </p:nvSpPr>
            <p:spPr>
              <a:xfrm>
                <a:off x="575745" y="1857955"/>
                <a:ext cx="1928733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2 .    </a:t>
                </a:r>
                <a:r>
                  <a:rPr lang="ko-KR" altLang="en-US" sz="2800" b="1" spc="-300"/>
                  <a:t>회원 탈퇴</a:t>
                </a:r>
                <a:endParaRPr lang="ko-KR" altLang="en-US" sz="2800" b="1" spc="-300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8D3BDB-4792-9BC2-7341-253EE7E0AFA5}"/>
                </a:ext>
              </a:extLst>
            </p:cNvPr>
            <p:cNvSpPr txBox="1"/>
            <p:nvPr/>
          </p:nvSpPr>
          <p:spPr>
            <a:xfrm>
              <a:off x="1316822" y="3325882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어플 설명</a:t>
              </a:r>
              <a:endParaRPr lang="ko-KR" altLang="en-US" sz="2800" b="1" spc="-300" dirty="0"/>
            </a:p>
          </p:txBody>
        </p:sp>
      </p:grpSp>
      <p:pic>
        <p:nvPicPr>
          <p:cNvPr id="7" name="Picture 1">
            <a:extLst>
              <a:ext uri="{FF2B5EF4-FFF2-40B4-BE49-F238E27FC236}">
                <a16:creationId xmlns:a16="http://schemas.microsoft.com/office/drawing/2014/main" id="{CA450F8E-754C-995D-D492-A8018732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51" b="6295"/>
          <a:stretch>
            <a:fillRect/>
          </a:stretch>
        </p:blipFill>
        <p:spPr>
          <a:xfrm>
            <a:off x="6932067" y="593906"/>
            <a:ext cx="2894584" cy="546150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737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622452" y="4027746"/>
            <a:ext cx="5569548" cy="1328302"/>
            <a:chOff x="6622452" y="3466272"/>
            <a:chExt cx="5569548" cy="13283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622452" y="3466272"/>
              <a:ext cx="55082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개선 사항   및   피드백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2128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8E5C87-67E5-30FF-462A-CEAA081AB6A2}"/>
              </a:ext>
            </a:extLst>
          </p:cNvPr>
          <p:cNvSpPr txBox="1"/>
          <p:nvPr/>
        </p:nvSpPr>
        <p:spPr>
          <a:xfrm>
            <a:off x="638684" y="1842578"/>
            <a:ext cx="6830080" cy="2802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>
                <a:solidFill>
                  <a:srgbClr val="000000"/>
                </a:solidFill>
                <a:effectLst/>
                <a:latin typeface="+mn-ea"/>
              </a:rPr>
              <a:t>1.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카테고리 필터링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>
                <a:solidFill>
                  <a:srgbClr val="000000"/>
                </a:solidFill>
                <a:effectLst/>
                <a:latin typeface="+mn-ea"/>
              </a:rPr>
              <a:t>	-   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다중 필터링이 가능하도록 개선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b="1" kern="0" spc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>
                <a:solidFill>
                  <a:srgbClr val="000000"/>
                </a:solidFill>
                <a:effectLst/>
                <a:latin typeface="+mn-ea"/>
              </a:rPr>
              <a:t>2.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채팅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>
                <a:solidFill>
                  <a:srgbClr val="000000"/>
                </a:solidFill>
                <a:latin typeface="+mn-ea"/>
              </a:rPr>
              <a:t>	-  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유저 간의 식별을 위해 간단한 채팅 지원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851D39-C87E-53DD-CC3D-6B1583D0597E}"/>
              </a:ext>
            </a:extLst>
          </p:cNvPr>
          <p:cNvGrpSpPr/>
          <p:nvPr/>
        </p:nvGrpSpPr>
        <p:grpSpPr>
          <a:xfrm>
            <a:off x="7660972" y="1423124"/>
            <a:ext cx="4105556" cy="1891337"/>
            <a:chOff x="7695873" y="1471985"/>
            <a:chExt cx="4105556" cy="189133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E42646-30C7-C845-4A7F-CA4D877DC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370"/>
            <a:stretch/>
          </p:blipFill>
          <p:spPr>
            <a:xfrm>
              <a:off x="7779633" y="1471985"/>
              <a:ext cx="4021796" cy="157135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DF27B1-266A-B5AF-2EDC-F70CC2EFB91C}"/>
                </a:ext>
              </a:extLst>
            </p:cNvPr>
            <p:cNvSpPr/>
            <p:nvPr/>
          </p:nvSpPr>
          <p:spPr>
            <a:xfrm>
              <a:off x="7929453" y="2121966"/>
              <a:ext cx="3699481" cy="57935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25E743-5B24-BF21-5DE9-D5FFC79E3C8E}"/>
                </a:ext>
              </a:extLst>
            </p:cNvPr>
            <p:cNvSpPr txBox="1"/>
            <p:nvPr/>
          </p:nvSpPr>
          <p:spPr>
            <a:xfrm>
              <a:off x="7695873" y="3024768"/>
              <a:ext cx="1797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/>
                <a:t>▲ 카테고리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821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622452" y="4027746"/>
            <a:ext cx="5569548" cy="1328302"/>
            <a:chOff x="6622452" y="3466272"/>
            <a:chExt cx="5569548" cy="13283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622452" y="3466272"/>
              <a:ext cx="3297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감사합니다 </a:t>
              </a: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.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17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1215187" y="1473866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448F03C4-475D-A535-2EE4-5C3163DD67DD}"/>
              </a:ext>
            </a:extLst>
          </p:cNvPr>
          <p:cNvSpPr/>
          <p:nvPr/>
        </p:nvSpPr>
        <p:spPr>
          <a:xfrm>
            <a:off x="5487412" y="2536672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C6396-C0E0-9F6F-2407-AA9C04D014F3}"/>
              </a:ext>
            </a:extLst>
          </p:cNvPr>
          <p:cNvSpPr txBox="1"/>
          <p:nvPr/>
        </p:nvSpPr>
        <p:spPr>
          <a:xfrm flipH="1">
            <a:off x="4497556" y="2890387"/>
            <a:ext cx="361674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사용자 제보 기반</a:t>
            </a:r>
            <a:endParaRPr lang="en-US" altLang="ko-KR" sz="3200" b="1"/>
          </a:p>
          <a:p>
            <a:pPr algn="ctr"/>
            <a:r>
              <a:rPr lang="ko-KR" altLang="en-US" sz="3200" b="1"/>
              <a:t>포장마차  정보 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C62D9-473B-26C5-DA34-95C268D74D2B}"/>
              </a:ext>
            </a:extLst>
          </p:cNvPr>
          <p:cNvSpPr txBox="1"/>
          <p:nvPr/>
        </p:nvSpPr>
        <p:spPr>
          <a:xfrm flipH="1">
            <a:off x="7272061" y="2883197"/>
            <a:ext cx="322572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번개</a:t>
            </a:r>
            <a:br>
              <a:rPr lang="en-US" altLang="ko-KR" sz="3200" b="1"/>
            </a:br>
            <a:r>
              <a:rPr lang="en-US" altLang="ko-KR" sz="3200" b="1"/>
              <a:t>(</a:t>
            </a:r>
            <a:r>
              <a:rPr lang="ko-KR" altLang="en-US" sz="3200" b="1"/>
              <a:t>즉석 만남</a:t>
            </a:r>
            <a:r>
              <a:rPr lang="en-US" altLang="ko-KR" sz="3200" b="1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2383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3912256"/>
            <a:ext cx="5374105" cy="1443792"/>
            <a:chOff x="6817895" y="3350782"/>
            <a:chExt cx="5374105" cy="14437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개발 환경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652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407649" y="60549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+mj-ea"/>
                <a:ea typeface="+mj-ea"/>
              </a:rPr>
              <a:t>개발 환경 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28FD6-828D-D9B5-3D0F-4612C130D1B5}"/>
              </a:ext>
            </a:extLst>
          </p:cNvPr>
          <p:cNvSpPr txBox="1"/>
          <p:nvPr/>
        </p:nvSpPr>
        <p:spPr>
          <a:xfrm>
            <a:off x="711861" y="2664745"/>
            <a:ext cx="3199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>
                <a:latin typeface="Average"/>
              </a:rPr>
              <a:t>2.    F i r e b a s e</a:t>
            </a:r>
          </a:p>
          <a:p>
            <a:r>
              <a:rPr lang="en-US" altLang="ko-KR" sz="3600" b="1" spc="-300">
                <a:latin typeface="Average"/>
              </a:rPr>
              <a:t>        </a:t>
            </a:r>
            <a:r>
              <a:rPr lang="ko-KR" altLang="en-US" sz="2000"/>
              <a:t>실시간 데이터 동기화</a:t>
            </a:r>
            <a:endParaRPr lang="ko-KR" altLang="en-US" sz="2000" b="1" spc="-300" dirty="0">
              <a:latin typeface="Averag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B2C7A-9527-DEED-37A5-7E60F78981A2}"/>
              </a:ext>
            </a:extLst>
          </p:cNvPr>
          <p:cNvSpPr txBox="1"/>
          <p:nvPr/>
        </p:nvSpPr>
        <p:spPr>
          <a:xfrm>
            <a:off x="711861" y="1619304"/>
            <a:ext cx="431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0" u="none" strike="noStrike">
                <a:effectLst/>
                <a:latin typeface="Average"/>
              </a:rPr>
              <a:t>1.  Android Studio</a:t>
            </a:r>
            <a:endParaRPr lang="ko-KR" altLang="en-US" sz="3600" b="1" spc="-300" dirty="0"/>
          </a:p>
        </p:txBody>
      </p:sp>
    </p:spTree>
    <p:extLst>
      <p:ext uri="{BB962C8B-B14F-4D97-AF65-F5344CB8AC3E}">
        <p14:creationId xmlns:p14="http://schemas.microsoft.com/office/powerpoint/2010/main" val="421283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로그인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>
            <a:cxnSpLocks/>
          </p:cNvCxnSpPr>
          <p:nvPr/>
        </p:nvCxnSpPr>
        <p:spPr>
          <a:xfrm>
            <a:off x="0" y="1790277"/>
            <a:ext cx="8653340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155267" y="227598"/>
            <a:ext cx="274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로그인  과정 </a:t>
            </a:r>
            <a:endParaRPr lang="ko-KR" altLang="en-US" sz="36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C903B3-137A-1954-8D1C-F1EAA86F7359}"/>
              </a:ext>
            </a:extLst>
          </p:cNvPr>
          <p:cNvGrpSpPr/>
          <p:nvPr/>
        </p:nvGrpSpPr>
        <p:grpSpPr>
          <a:xfrm>
            <a:off x="1242393" y="983418"/>
            <a:ext cx="3264942" cy="2695073"/>
            <a:chOff x="989898" y="988239"/>
            <a:chExt cx="3264942" cy="269507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8BDFDEA-2A55-402D-6599-C07C84E494E6}"/>
                </a:ext>
              </a:extLst>
            </p:cNvPr>
            <p:cNvSpPr/>
            <p:nvPr/>
          </p:nvSpPr>
          <p:spPr>
            <a:xfrm>
              <a:off x="1274833" y="988239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44080C-AE31-0B6A-5362-529043FB2DAB}"/>
                </a:ext>
              </a:extLst>
            </p:cNvPr>
            <p:cNvSpPr txBox="1"/>
            <p:nvPr/>
          </p:nvSpPr>
          <p:spPr>
            <a:xfrm>
              <a:off x="989898" y="1610667"/>
              <a:ext cx="32649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Google</a:t>
              </a:r>
            </a:p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ID </a:t>
              </a:r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토큰</a:t>
              </a:r>
              <a:endParaRPr lang="en-US" altLang="ko-KR" sz="3200" b="1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발급</a:t>
              </a:r>
              <a:endParaRPr lang="ko-KR" altLang="en-US" sz="3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E3C439-CEAE-BC6A-B9A8-8D215C0B346D}"/>
              </a:ext>
            </a:extLst>
          </p:cNvPr>
          <p:cNvGrpSpPr/>
          <p:nvPr/>
        </p:nvGrpSpPr>
        <p:grpSpPr>
          <a:xfrm>
            <a:off x="5244901" y="1009255"/>
            <a:ext cx="2695073" cy="2695073"/>
            <a:chOff x="4976061" y="1001416"/>
            <a:chExt cx="2695073" cy="2695073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8E857DD-B7DA-4C94-4B41-487CC595ADF3}"/>
                </a:ext>
              </a:extLst>
            </p:cNvPr>
            <p:cNvSpPr/>
            <p:nvPr/>
          </p:nvSpPr>
          <p:spPr>
            <a:xfrm>
              <a:off x="4976061" y="1001416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3DC3D5-AD91-D8AB-C428-25FDAE44CB12}"/>
                </a:ext>
              </a:extLst>
            </p:cNvPr>
            <p:cNvSpPr txBox="1"/>
            <p:nvPr/>
          </p:nvSpPr>
          <p:spPr>
            <a:xfrm>
              <a:off x="5158647" y="1564122"/>
              <a:ext cx="23964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Firebase </a:t>
              </a:r>
            </a:p>
            <a:p>
              <a:pPr algn="ctr"/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사용자 인증 정보로 교환</a:t>
              </a:r>
              <a:endParaRPr lang="ko-KR" altLang="en-US" sz="3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A3F9715-64DC-FB29-1828-CD9F5E7798CB}"/>
              </a:ext>
            </a:extLst>
          </p:cNvPr>
          <p:cNvCxnSpPr>
            <a:cxnSpLocks/>
          </p:cNvCxnSpPr>
          <p:nvPr/>
        </p:nvCxnSpPr>
        <p:spPr>
          <a:xfrm>
            <a:off x="0" y="4987187"/>
            <a:ext cx="8653340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로그인">
            <a:hlinkClick r:id="" action="ppaction://media"/>
            <a:extLst>
              <a:ext uri="{FF2B5EF4-FFF2-40B4-BE49-F238E27FC236}">
                <a16:creationId xmlns:a16="http://schemas.microsoft.com/office/drawing/2014/main" id="{61A06F59-00A1-8801-E553-2EDCD0759C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0"/>
                </p14:media>
              </p:ext>
            </p:extLst>
          </p:nvPr>
        </p:nvPicPr>
        <p:blipFill rotWithShape="1">
          <a:blip r:embed="rId4"/>
          <a:srcRect t="4147" b="5166"/>
          <a:stretch/>
        </p:blipFill>
        <p:spPr>
          <a:xfrm>
            <a:off x="8653340" y="413574"/>
            <a:ext cx="3161915" cy="603085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E1091E-8981-35DA-C817-3D5879374688}"/>
              </a:ext>
            </a:extLst>
          </p:cNvPr>
          <p:cNvGrpSpPr/>
          <p:nvPr/>
        </p:nvGrpSpPr>
        <p:grpSpPr>
          <a:xfrm>
            <a:off x="284061" y="3973204"/>
            <a:ext cx="2695073" cy="2695073"/>
            <a:chOff x="284061" y="3973204"/>
            <a:chExt cx="2695073" cy="269507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E95CB29-F62E-8DC4-BCE5-305A2B5F0D1D}"/>
                </a:ext>
              </a:extLst>
            </p:cNvPr>
            <p:cNvGrpSpPr/>
            <p:nvPr/>
          </p:nvGrpSpPr>
          <p:grpSpPr>
            <a:xfrm>
              <a:off x="284061" y="3973204"/>
              <a:ext cx="2695073" cy="2695073"/>
              <a:chOff x="2257039" y="4068539"/>
              <a:chExt cx="2695073" cy="2695073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F001C1F6-1EBD-E5CE-94C9-5878C1918FEC}"/>
                  </a:ext>
                </a:extLst>
              </p:cNvPr>
              <p:cNvSpPr/>
              <p:nvPr/>
            </p:nvSpPr>
            <p:spPr>
              <a:xfrm>
                <a:off x="2257039" y="4068539"/>
                <a:ext cx="2695073" cy="26950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12700" dir="2700000" algn="tl" rotWithShape="0">
                  <a:schemeClr val="bg1">
                    <a:lumMod val="8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E54AF5-E257-82CE-23EB-3A7247442C43}"/>
                  </a:ext>
                </a:extLst>
              </p:cNvPr>
              <p:cNvSpPr txBox="1"/>
              <p:nvPr/>
            </p:nvSpPr>
            <p:spPr>
              <a:xfrm>
                <a:off x="2867059" y="5160201"/>
                <a:ext cx="15857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3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0084C5-EE28-A91A-C655-80905539C7E6}"/>
                </a:ext>
              </a:extLst>
            </p:cNvPr>
            <p:cNvSpPr txBox="1"/>
            <p:nvPr/>
          </p:nvSpPr>
          <p:spPr>
            <a:xfrm>
              <a:off x="438296" y="4818643"/>
              <a:ext cx="23964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Firebase </a:t>
              </a:r>
            </a:p>
            <a:p>
              <a:pPr algn="ctr"/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인증</a:t>
              </a:r>
              <a:endParaRPr lang="en-US" altLang="ko-KR" sz="32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057EA7-6B19-8023-D74D-D266B25103D9}"/>
              </a:ext>
            </a:extLst>
          </p:cNvPr>
          <p:cNvGrpSpPr/>
          <p:nvPr/>
        </p:nvGrpSpPr>
        <p:grpSpPr>
          <a:xfrm>
            <a:off x="3897364" y="4009716"/>
            <a:ext cx="2695073" cy="2695073"/>
            <a:chOff x="3897364" y="4009716"/>
            <a:chExt cx="2695073" cy="269507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FE2E816-08AA-0A01-85B1-95530DCCBD91}"/>
                </a:ext>
              </a:extLst>
            </p:cNvPr>
            <p:cNvSpPr/>
            <p:nvPr/>
          </p:nvSpPr>
          <p:spPr>
            <a:xfrm>
              <a:off x="3897364" y="4009716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A9A616-83F2-911F-5E13-87F32CEF1259}"/>
                </a:ext>
              </a:extLst>
            </p:cNvPr>
            <p:cNvSpPr txBox="1"/>
            <p:nvPr/>
          </p:nvSpPr>
          <p:spPr>
            <a:xfrm>
              <a:off x="4046688" y="4535910"/>
              <a:ext cx="23964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chemeClr val="accent1">
                      <a:lumMod val="50000"/>
                    </a:schemeClr>
                  </a:solidFill>
                </a:rPr>
                <a:t>이 후</a:t>
              </a:r>
              <a:r>
                <a:rPr lang="en-US" altLang="ko-KR" sz="2400" b="1">
                  <a:solidFill>
                    <a:schemeClr val="accent1">
                      <a:lumMod val="50000"/>
                    </a:schemeClr>
                  </a:solidFill>
                </a:rPr>
                <a:t>, </a:t>
              </a:r>
            </a:p>
            <a:p>
              <a:pPr algn="ctr"/>
              <a:r>
                <a:rPr lang="ko-KR" altLang="en-US" sz="2400" b="1">
                  <a:solidFill>
                    <a:schemeClr val="accent1">
                      <a:lumMod val="50000"/>
                    </a:schemeClr>
                  </a:solidFill>
                </a:rPr>
                <a:t>로컬 기기내의 데이터로 로그인 여부 파악</a:t>
              </a:r>
              <a:endParaRPr lang="en-US" altLang="ko-KR" sz="24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4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메인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058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764F94-BEFA-9C1B-63C7-E86DFB081199}"/>
              </a:ext>
            </a:extLst>
          </p:cNvPr>
          <p:cNvSpPr/>
          <p:nvPr/>
        </p:nvSpPr>
        <p:spPr>
          <a:xfrm>
            <a:off x="8403179" y="1331264"/>
            <a:ext cx="3298517" cy="4693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356013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어플   이용   안내창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280819" y="3429000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7509194-EBD4-186E-7843-8B941D44671D}"/>
              </a:ext>
            </a:extLst>
          </p:cNvPr>
          <p:cNvGrpSpPr/>
          <p:nvPr/>
        </p:nvGrpSpPr>
        <p:grpSpPr>
          <a:xfrm>
            <a:off x="858558" y="1324979"/>
            <a:ext cx="3298517" cy="4693888"/>
            <a:chOff x="858558" y="1324979"/>
            <a:chExt cx="3298517" cy="4693888"/>
          </a:xfrm>
          <a:solidFill>
            <a:schemeClr val="bg1"/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BB2C81-2C36-BFAF-F8BF-91BC4B766C18}"/>
                </a:ext>
              </a:extLst>
            </p:cNvPr>
            <p:cNvSpPr/>
            <p:nvPr/>
          </p:nvSpPr>
          <p:spPr>
            <a:xfrm>
              <a:off x="858558" y="1324979"/>
              <a:ext cx="3298517" cy="4693888"/>
            </a:xfrm>
            <a:prstGeom prst="rect">
              <a:avLst/>
            </a:prstGeom>
            <a:grpFill/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0">
              <a:extLst>
                <a:ext uri="{FF2B5EF4-FFF2-40B4-BE49-F238E27FC236}">
                  <a16:creationId xmlns:a16="http://schemas.microsoft.com/office/drawing/2014/main" id="{B59D525A-BD43-B84D-033A-3D71F1033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13" t="34294" r="6213" b="33285"/>
            <a:stretch/>
          </p:blipFill>
          <p:spPr>
            <a:xfrm>
              <a:off x="858558" y="1944768"/>
              <a:ext cx="3298516" cy="2577781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1" name="Picture 4">
            <a:extLst>
              <a:ext uri="{FF2B5EF4-FFF2-40B4-BE49-F238E27FC236}">
                <a16:creationId xmlns:a16="http://schemas.microsoft.com/office/drawing/2014/main" id="{F84C765A-B3C4-B095-CA06-529CA1159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3" t="31239" r="7851" b="32278"/>
          <a:stretch/>
        </p:blipFill>
        <p:spPr>
          <a:xfrm>
            <a:off x="8403178" y="1643166"/>
            <a:ext cx="3238538" cy="277527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C9A932-4A23-1705-CD33-AA503CFB4883}"/>
              </a:ext>
            </a:extLst>
          </p:cNvPr>
          <p:cNvGrpSpPr/>
          <p:nvPr/>
        </p:nvGrpSpPr>
        <p:grpSpPr>
          <a:xfrm>
            <a:off x="8564842" y="4913332"/>
            <a:ext cx="1432755" cy="864614"/>
            <a:chOff x="8567158" y="4919190"/>
            <a:chExt cx="1432755" cy="8646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6D2211-9138-99A6-FA81-BDCC6FC7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7158" y="4919190"/>
              <a:ext cx="860457" cy="8646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236E5B4-D305-7331-87D7-D79AA4612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rcRect b="3988"/>
            <a:stretch/>
          </p:blipFill>
          <p:spPr>
            <a:xfrm>
              <a:off x="9153206" y="4919190"/>
              <a:ext cx="846707" cy="864614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C87933-7CAC-5231-BBBE-05E947E9DBD2}"/>
              </a:ext>
            </a:extLst>
          </p:cNvPr>
          <p:cNvGrpSpPr/>
          <p:nvPr/>
        </p:nvGrpSpPr>
        <p:grpSpPr>
          <a:xfrm>
            <a:off x="10150481" y="4913332"/>
            <a:ext cx="1452798" cy="876329"/>
            <a:chOff x="10093784" y="4911712"/>
            <a:chExt cx="1452798" cy="87632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0FC31-4297-A3EC-3691-07ECA39F8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399" y="4911712"/>
              <a:ext cx="842183" cy="86461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3C9C124-A975-ADC9-01BF-67F6E4D0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93784" y="4919190"/>
              <a:ext cx="860457" cy="868851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12690D-6F45-4FE0-D377-A0838C858FFC}"/>
              </a:ext>
            </a:extLst>
          </p:cNvPr>
          <p:cNvGrpSpPr/>
          <p:nvPr/>
        </p:nvGrpSpPr>
        <p:grpSpPr>
          <a:xfrm>
            <a:off x="4660473" y="1315718"/>
            <a:ext cx="3298518" cy="4693888"/>
            <a:chOff x="4695373" y="1315718"/>
            <a:chExt cx="3298518" cy="469388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0B7B39-9A57-C6D2-AE54-EBDB7C3F9391}"/>
                </a:ext>
              </a:extLst>
            </p:cNvPr>
            <p:cNvSpPr/>
            <p:nvPr/>
          </p:nvSpPr>
          <p:spPr>
            <a:xfrm>
              <a:off x="4695374" y="1315718"/>
              <a:ext cx="3298517" cy="46938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48844D9-4FFF-37A3-D7A4-4FC1C3B68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225" t="30274" r="6200" b="29628"/>
            <a:stretch/>
          </p:blipFill>
          <p:spPr>
            <a:xfrm>
              <a:off x="4695373" y="1584497"/>
              <a:ext cx="3298516" cy="3188289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78A9E0A-B961-44D6-4917-2444A6BCC4C7}"/>
                </a:ext>
              </a:extLst>
            </p:cNvPr>
            <p:cNvGrpSpPr/>
            <p:nvPr/>
          </p:nvGrpSpPr>
          <p:grpSpPr>
            <a:xfrm>
              <a:off x="5400681" y="4958228"/>
              <a:ext cx="2009976" cy="868851"/>
              <a:chOff x="5357884" y="4958205"/>
              <a:chExt cx="2009976" cy="86885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A990343-DFDB-3F97-2ACA-A0EC1BA53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2D2F31"/>
                  </a:clrFrom>
                  <a:clrTo>
                    <a:srgbClr val="2D2F31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525677" y="4962442"/>
                <a:ext cx="842183" cy="864614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557EDF9-1186-E6B4-088A-4CCF72CF6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2D2F31"/>
                  </a:clrFrom>
                  <a:clrTo>
                    <a:srgbClr val="2D2F31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357884" y="4958205"/>
                <a:ext cx="860457" cy="868851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649288" y="5084029"/>
            <a:ext cx="1638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어플 소개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345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390</Words>
  <Application>Microsoft Office PowerPoint</Application>
  <PresentationFormat>와이드스크린</PresentationFormat>
  <Paragraphs>97</Paragraphs>
  <Slides>25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Average</vt:lpstr>
      <vt:lpstr>Pretendard</vt:lpstr>
      <vt:lpstr>Pretendard Black</vt:lpstr>
      <vt:lpstr>나눔고딕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이승현</cp:lastModifiedBy>
  <cp:revision>51</cp:revision>
  <dcterms:created xsi:type="dcterms:W3CDTF">2022-08-03T01:14:38Z</dcterms:created>
  <dcterms:modified xsi:type="dcterms:W3CDTF">2023-12-08T17:12:18Z</dcterms:modified>
</cp:coreProperties>
</file>